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276" name="Shape 5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Google Shape;54277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78" name="Google Shape;54278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79" name="Google Shape;54279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80" name="Google Shape;54280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81" name="Google Shape;54281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82" name="Google Shape;54282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31" name="Shape 54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32" name="Google Shape;544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433" name="Google Shape;544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02" name="Shape 5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03" name="Google Shape;545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04" name="Google Shape;545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13" name="Shape 54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14" name="Google Shape;545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15" name="Google Shape;545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23" name="Shape 5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24" name="Google Shape;545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25" name="Google Shape;545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33" name="Shape 54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34" name="Google Shape;545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35" name="Google Shape;5453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43" name="Shape 54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44" name="Google Shape;545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45" name="Google Shape;5454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51" name="Shape 54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2" name="Google Shape;545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53" name="Google Shape;5455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62" name="Shape 5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3" name="Google Shape;545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64" name="Google Shape;5456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72" name="Shape 54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3" name="Google Shape;5457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74" name="Google Shape;5457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81" name="Shape 5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2" name="Google Shape;545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83" name="Google Shape;5458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89" name="Shape 5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0" name="Google Shape;545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591" name="Google Shape;545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40" name="Shape 5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41" name="Google Shape;544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42" name="Google Shape;544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48" name="Shape 5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49" name="Google Shape;544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50" name="Google Shape;544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56" name="Shape 54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57" name="Google Shape;544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58" name="Google Shape;544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64" name="Shape 5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5" name="Google Shape;544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66" name="Google Shape;544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72" name="Shape 5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3" name="Google Shape;544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74" name="Google Shape;544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79" name="Shape 54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0" name="Google Shape;544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81" name="Google Shape;5448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87" name="Shape 54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8" name="Google Shape;544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89" name="Google Shape;544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95" name="Shape 54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96" name="Google Shape;544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97" name="Google Shape;544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291" name="Shape 5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2" name="Google Shape;54292;p2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93" name="Google Shape;54293;p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94" name="Google Shape;54294;p2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4348" name="Shape 5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9" name="Google Shape;54349;p11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50" name="Google Shape;54350;p11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51" name="Google Shape;54351;p11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52" name="Google Shape;54352;p1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53" name="Google Shape;54353;p11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362" name="Shape 54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63" name="Google Shape;54363;p13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64" name="Google Shape;54364;p13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65" name="Google Shape;54365;p13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366" name="Shape 54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67" name="Google Shape;54367;p1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68" name="Google Shape;54368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369" name="Google Shape;54369;p14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70" name="Google Shape;54370;p14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71" name="Google Shape;54371;p14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372" name="Shape 5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3" name="Google Shape;5437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74" name="Google Shape;54374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75" name="Google Shape;54375;p15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76" name="Google Shape;54376;p15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77" name="Google Shape;54377;p15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378" name="Shape 54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9" name="Google Shape;54379;p1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80" name="Google Shape;54380;p1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381" name="Google Shape;54381;p16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82" name="Google Shape;54382;p16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83" name="Google Shape;54383;p16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384" name="Shape 5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85" name="Google Shape;5438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86" name="Google Shape;54386;p1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387" name="Google Shape;54387;p1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388" name="Google Shape;54388;p17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89" name="Google Shape;54389;p17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90" name="Google Shape;54390;p17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391" name="Shape 54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92" name="Google Shape;5439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93" name="Google Shape;54393;p1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394" name="Google Shape;54394;p1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395" name="Google Shape;54395;p1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396" name="Google Shape;54396;p1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397" name="Google Shape;54397;p18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98" name="Google Shape;54398;p18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99" name="Google Shape;54399;p18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400" name="Shape 5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1" name="Google Shape;5440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02" name="Google Shape;54402;p19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03" name="Google Shape;54403;p19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04" name="Google Shape;54404;p19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405" name="Shape 54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6" name="Google Shape;54406;p20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07" name="Google Shape;54407;p2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408" name="Google Shape;54408;p2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409" name="Google Shape;54409;p20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10" name="Google Shape;54410;p20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11" name="Google Shape;54411;p20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412" name="Shape 54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13" name="Google Shape;54413;p2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14" name="Google Shape;54414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415" name="Google Shape;54415;p2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416" name="Google Shape;54416;p21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17" name="Google Shape;54417;p2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18" name="Google Shape;54418;p21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295" name="Shape 5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6" name="Google Shape;5429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97" name="Google Shape;54297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298" name="Google Shape;54298;p3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99" name="Google Shape;54299;p3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00" name="Google Shape;54300;p3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419" name="Shape 5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20" name="Google Shape;5442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21" name="Google Shape;54421;p22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22" name="Google Shape;54422;p22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23" name="Google Shape;54423;p2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24" name="Google Shape;54424;p22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4425" name="Shape 5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26" name="Google Shape;54426;p23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27" name="Google Shape;54427;p23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28" name="Google Shape;54428;p23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29" name="Google Shape;54429;p23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30" name="Google Shape;54430;p23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301" name="Shape 5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2" name="Google Shape;54302;p4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03" name="Google Shape;54303;p4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304" name="Google Shape;54304;p4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05" name="Google Shape;54305;p4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06" name="Google Shape;54306;p4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307" name="Shape 54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8" name="Google Shape;54308;p5"/>
          <p:cNvSpPr txBox="1"/>
          <p:nvPr>
            <p:ph type="title"/>
          </p:nvPr>
        </p:nvSpPr>
        <p:spPr>
          <a:xfrm>
            <a:off x="2976664" y="274638"/>
            <a:ext cx="571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09" name="Google Shape;54309;p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310" name="Google Shape;54310;p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311" name="Google Shape;54311;p5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12" name="Google Shape;54312;p5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13" name="Google Shape;54313;p5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314" name="Shape 5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15" name="Google Shape;5431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16" name="Google Shape;54316;p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317" name="Google Shape;54317;p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318" name="Google Shape;54318;p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319" name="Google Shape;54319;p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320" name="Google Shape;54320;p6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21" name="Google Shape;54321;p6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22" name="Google Shape;54322;p6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323" name="Shape 54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4" name="Google Shape;5432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25" name="Google Shape;54325;p7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26" name="Google Shape;54326;p7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27" name="Google Shape;54327;p7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328" name="Shape 54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9" name="Google Shape;54329;p8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30" name="Google Shape;54330;p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331" name="Google Shape;54331;p8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332" name="Google Shape;54332;p8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33" name="Google Shape;54333;p8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34" name="Google Shape;54334;p8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335" name="Shape 54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6" name="Google Shape;54336;p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37" name="Google Shape;54337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338" name="Google Shape;54338;p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339" name="Google Shape;54339;p9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40" name="Google Shape;54340;p9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41" name="Google Shape;54341;p9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342" name="Shape 54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3" name="Google Shape;5434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44" name="Google Shape;54344;p10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45" name="Google Shape;54345;p10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46" name="Google Shape;54346;p10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47" name="Google Shape;54347;p10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283" name="Shape 54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Google Shape;5428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85" name="Google Shape;54285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86" name="Google Shape;54286;p1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87" name="Google Shape;54287;p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88" name="Google Shape;54288;p1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289" name="Google Shape;5428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1.png" id="54290" name="Google Shape;5429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374" y="233464"/>
            <a:ext cx="1715091" cy="17902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354" name="Shape 5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55" name="Google Shape;5435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356" name="Google Shape;54356;p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57" name="Google Shape;54357;p12"/>
          <p:cNvSpPr txBox="1"/>
          <p:nvPr>
            <p:ph idx="10" type="dt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58" name="Google Shape;54358;p1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59" name="Google Shape;54359;p12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360" name="Google Shape;5436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1.png" id="54361" name="Google Shape;543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2374" y="233464"/>
            <a:ext cx="1715091" cy="17902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6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54434" name="Shape 54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35" name="Google Shape;54435;p24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36" name="Google Shape;54436;p24"/>
          <p:cNvSpPr/>
          <p:nvPr/>
        </p:nvSpPr>
        <p:spPr>
          <a:xfrm>
            <a:off x="16925778" y="1904460"/>
            <a:ext cx="47700" cy="83826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37" name="Google Shape;544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38" name="Google Shape;54438;p24"/>
          <p:cNvSpPr/>
          <p:nvPr/>
        </p:nvSpPr>
        <p:spPr>
          <a:xfrm>
            <a:off x="1085850" y="3086100"/>
            <a:ext cx="138876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   </a:t>
            </a:r>
            <a:endParaRPr b="1" i="0" sz="4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39" name="Google Shape;54439;p24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05" name="Shape 5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06" name="Google Shape;54506;p33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descr="https://tse2.mm.bing.net/th?id=OIP.zBjo6X3Puw7uOFRhIvTIZgHaEK&amp;pid=Api&amp;P=0&amp;w=292&amp;h=165" id="54507" name="Google Shape;545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175" y="2501465"/>
            <a:ext cx="5407026" cy="3036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se2.mm.bing.net/th?id=OIP.4J4f4ZKW2RM5zUJXUciKPwHaEm&amp;pid=Api&amp;P=0&amp;w=313&amp;h=195" id="54508" name="Google Shape;5450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9455" y="2060275"/>
            <a:ext cx="4698095" cy="2926929"/>
          </a:xfrm>
          <a:prstGeom prst="rect">
            <a:avLst/>
          </a:prstGeom>
          <a:noFill/>
          <a:ln>
            <a:noFill/>
          </a:ln>
        </p:spPr>
      </p:pic>
      <p:sp>
        <p:nvSpPr>
          <p:cNvPr id="54509" name="Google Shape;54509;p33"/>
          <p:cNvSpPr/>
          <p:nvPr/>
        </p:nvSpPr>
        <p:spPr>
          <a:xfrm>
            <a:off x="6953591" y="1446312"/>
            <a:ext cx="4903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increased</a:t>
            </a:r>
            <a:endParaRPr/>
          </a:p>
        </p:txBody>
      </p:sp>
      <p:pic>
        <p:nvPicPr>
          <p:cNvPr descr="https://tse3.mm.bing.net/th?id=OIP.crX83UVdNgZdxjSjXc_hBQHaFW&amp;pid=Api&amp;P=0&amp;w=217&amp;h=157" id="54510" name="Google Shape;5451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9075" y="5763025"/>
            <a:ext cx="5197475" cy="3760388"/>
          </a:xfrm>
          <a:prstGeom prst="rect">
            <a:avLst/>
          </a:prstGeom>
          <a:noFill/>
          <a:ln>
            <a:noFill/>
          </a:ln>
        </p:spPr>
      </p:pic>
      <p:sp>
        <p:nvSpPr>
          <p:cNvPr id="54511" name="Google Shape;54511;p33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12" name="Google Shape;54512;p33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16" name="Shape 54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17" name="Google Shape;54517;p34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id="54518" name="Google Shape;545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8313" y="7477124"/>
            <a:ext cx="5321829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hi-static.z-dn.net/files/dc2/173c2f700810525297ed5a110654c405.jpg" id="54519" name="Google Shape;545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1125" y="1776412"/>
            <a:ext cx="3781425" cy="5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54520" name="Google Shape;54520;p34"/>
          <p:cNvSpPr/>
          <p:nvPr/>
        </p:nvSpPr>
        <p:spPr>
          <a:xfrm>
            <a:off x="6934200" y="2705100"/>
            <a:ext cx="102870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 roads and bridges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Encouraged trade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 route trade(silk, muslin, perfumes ,ivory)</a:t>
            </a:r>
            <a:endParaRPr/>
          </a:p>
        </p:txBody>
      </p:sp>
      <p:sp>
        <p:nvSpPr>
          <p:cNvPr id="54521" name="Google Shape;54521;p34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22" name="Google Shape;54522;p34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26" name="Shape 5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27" name="Google Shape;54527;p35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id="54528" name="Google Shape;545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986088"/>
            <a:ext cx="7620000" cy="511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2.bp.blogspot.com/-iot32mXJ_D4/Vom_cAPAp-I/AAAAAAAAHUs/w1VT3thcRoQ/s1600/central-india-classical-tour-map.gif" id="54529" name="Google Shape;5452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6791" y="2876550"/>
            <a:ext cx="9531392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30" name="Google Shape;54530;p35"/>
          <p:cNvSpPr/>
          <p:nvPr/>
        </p:nvSpPr>
        <p:spPr>
          <a:xfrm>
            <a:off x="7331599" y="1541562"/>
            <a:ext cx="215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UJJAINI</a:t>
            </a:r>
            <a:endParaRPr/>
          </a:p>
        </p:txBody>
      </p:sp>
      <p:sp>
        <p:nvSpPr>
          <p:cNvPr id="54531" name="Google Shape;54531;p35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32" name="Google Shape;54532;p35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36" name="Shape 5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37" name="Google Shape;54537;p36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descr="https://tds.indianeagle.com/wp-content/uploads/2020/08/Ayodhya-Ram-Mandir.jpg" id="54538" name="Google Shape;5453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949" y="3273578"/>
            <a:ext cx="9154252" cy="6099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ewsimg.bbc.co.uk/media/images/41267000/gif/_41267039_upradesh_ayodhya_map203.gif" id="54539" name="Google Shape;5453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1713" y="3790950"/>
            <a:ext cx="6818392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40" name="Google Shape;54540;p36"/>
          <p:cNvSpPr/>
          <p:nvPr/>
        </p:nvSpPr>
        <p:spPr>
          <a:xfrm>
            <a:off x="6478042" y="2074962"/>
            <a:ext cx="249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AYODHYA</a:t>
            </a:r>
            <a:endParaRPr/>
          </a:p>
        </p:txBody>
      </p:sp>
      <p:sp>
        <p:nvSpPr>
          <p:cNvPr id="54541" name="Google Shape;54541;p36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42" name="Google Shape;54542;p36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46" name="Shape 5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47" name="Google Shape;54547;p37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descr="https://www.yourarticlelibrary.com/wp-content/uploads/2013/12/034.jpg" id="54548" name="Google Shape;545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049" y="773905"/>
            <a:ext cx="12192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49" name="Google Shape;54549;p37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50" name="Google Shape;54550;p37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54" name="Shape 54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5" name="Google Shape;54555;p38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descr="https://image.slidesharecdn.com/riseofmagadha-140708050801-phpapp01/95/rise-of-magadha-4-638.jpg?cb=1411292096" id="54556" name="Google Shape;545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74" y="3086100"/>
            <a:ext cx="8113172" cy="6091238"/>
          </a:xfrm>
          <a:prstGeom prst="rect">
            <a:avLst/>
          </a:prstGeom>
          <a:noFill/>
          <a:ln>
            <a:noFill/>
          </a:ln>
        </p:spPr>
      </p:pic>
      <p:sp>
        <p:nvSpPr>
          <p:cNvPr id="54557" name="Google Shape;54557;p38"/>
          <p:cNvSpPr/>
          <p:nvPr/>
        </p:nvSpPr>
        <p:spPr>
          <a:xfrm>
            <a:off x="9925050" y="3771900"/>
            <a:ext cx="54864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in Gangetic basin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elephants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Deposits of iron ore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protected Magadha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Flourishing trade</a:t>
            </a:r>
            <a:endParaRPr/>
          </a:p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 kings ruled Magadha.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558" name="Google Shape;54558;p38"/>
          <p:cNvCxnSpPr/>
          <p:nvPr/>
        </p:nvCxnSpPr>
        <p:spPr>
          <a:xfrm flipH="1" rot="10800000">
            <a:off x="1657350" y="736600"/>
            <a:ext cx="771600" cy="15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559" name="Google Shape;54559;p38"/>
          <p:cNvSpPr/>
          <p:nvPr/>
        </p:nvSpPr>
        <p:spPr>
          <a:xfrm>
            <a:off x="0" y="45720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Deposits of iron ore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 protected Magadha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60" name="Google Shape;54560;p38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61" name="Google Shape;54561;p38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65" name="Shape 5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66" name="Google Shape;54566;p39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id="54567" name="Google Shape;5456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388" y="2986089"/>
            <a:ext cx="7772805" cy="5929312"/>
          </a:xfrm>
          <a:prstGeom prst="rect">
            <a:avLst/>
          </a:prstGeom>
          <a:noFill/>
          <a:ln>
            <a:noFill/>
          </a:ln>
        </p:spPr>
      </p:pic>
      <p:sp>
        <p:nvSpPr>
          <p:cNvPr id="54568" name="Google Shape;54568;p39"/>
          <p:cNvSpPr/>
          <p:nvPr/>
        </p:nvSpPr>
        <p:spPr>
          <a:xfrm>
            <a:off x="6614642" y="1636812"/>
            <a:ext cx="4955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capital-Rajagriha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thumb/e/ed/Rajgir_03.jpg/500px-Rajgir_03.jpg" id="54569" name="Google Shape;5456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2475" y="2971800"/>
            <a:ext cx="8178800" cy="6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70" name="Google Shape;54570;p39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71" name="Google Shape;54571;p39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75" name="Shape 5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6" name="Google Shape;54576;p40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pic>
        <p:nvPicPr>
          <p:cNvPr descr="http://1.bp.blogspot.com/-JSCcFkDsHII/UNycI8ag_FI/AAAAAAAAAQw/pyeYCUADxFQ/s1600/ajtstr.jpg" id="54577" name="Google Shape;545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375" y="2259561"/>
            <a:ext cx="3463925" cy="606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3.bp.blogspot.com/-RG1cK9vZ3fo/WPJaFLJU3cI/AAAAAAAAATg/FFn6fs67KqUbosYTURNsrMWKYxnRkhkrwCLcB/s1600/17880509_1260211657424708_5378721067363727037_o.jpg" id="54578" name="Google Shape;5457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3475" y="2636837"/>
            <a:ext cx="10818866" cy="5249863"/>
          </a:xfrm>
          <a:prstGeom prst="rect">
            <a:avLst/>
          </a:prstGeom>
          <a:noFill/>
          <a:ln>
            <a:noFill/>
          </a:ln>
        </p:spPr>
      </p:pic>
      <p:sp>
        <p:nvSpPr>
          <p:cNvPr id="54579" name="Google Shape;54579;p40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80" name="Google Shape;54580;p40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84" name="Shape 54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5" name="Google Shape;54585;p41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586" name="Google Shape;54586;p41"/>
          <p:cNvSpPr/>
          <p:nvPr/>
        </p:nvSpPr>
        <p:spPr>
          <a:xfrm>
            <a:off x="3371850" y="2686050"/>
            <a:ext cx="103443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Vajji confederacy: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Lichchhavis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Ajathashatru conquered this mahajanapada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87" name="Google Shape;54587;p41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88" name="Google Shape;54588;p41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92" name="Shape 54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3" name="Google Shape;54593;p4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94" name="Google Shape;54594;p42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95" name="Google Shape;54595;p42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96" name="Google Shape;54596;p42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97" name="Google Shape;54597;p42"/>
          <p:cNvSpPr txBox="1"/>
          <p:nvPr>
            <p:ph idx="12" type="sldNum"/>
          </p:nvPr>
        </p:nvSpPr>
        <p:spPr>
          <a:xfrm>
            <a:off x="156972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598" name="Google Shape;54598;p42"/>
          <p:cNvSpPr/>
          <p:nvPr/>
        </p:nvSpPr>
        <p:spPr>
          <a:xfrm>
            <a:off x="3810000" y="3086100"/>
            <a:ext cx="118440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4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1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99" name="Google Shape;54599;p42"/>
          <p:cNvSpPr/>
          <p:nvPr/>
        </p:nvSpPr>
        <p:spPr>
          <a:xfrm>
            <a:off x="2318890" y="3275112"/>
            <a:ext cx="8164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https://www.youtube.com/watch?v=iDi-R4WVO8Q</a:t>
            </a:r>
            <a:endParaRPr/>
          </a:p>
        </p:txBody>
      </p:sp>
      <p:sp>
        <p:nvSpPr>
          <p:cNvPr id="54600" name="Google Shape;54600;p42"/>
          <p:cNvSpPr/>
          <p:nvPr/>
        </p:nvSpPr>
        <p:spPr>
          <a:xfrm>
            <a:off x="2155340" y="4322862"/>
            <a:ext cx="85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https://www.youtube.com/watch?v=clSai3lpZ-I</a:t>
            </a:r>
            <a:endParaRPr/>
          </a:p>
        </p:txBody>
      </p:sp>
      <p:sp>
        <p:nvSpPr>
          <p:cNvPr id="54601" name="Google Shape;54601;p42"/>
          <p:cNvSpPr/>
          <p:nvPr/>
        </p:nvSpPr>
        <p:spPr>
          <a:xfrm>
            <a:off x="2168363" y="2360712"/>
            <a:ext cx="2826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References:</a:t>
            </a:r>
            <a:endParaRPr/>
          </a:p>
        </p:txBody>
      </p:sp>
      <p:pic>
        <p:nvPicPr>
          <p:cNvPr descr="https://tse3.mm.bing.net/th?id=OIP.K5wnYycKAdRzYCpjBnhS3gHaEK&amp;pid=Api&amp;P=0&amp;w=317&amp;h=179" id="54602" name="Google Shape;546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53" y="10984051"/>
            <a:ext cx="3019425" cy="16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43" name="Shape 54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44" name="Google Shape;54444;p25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445" name="Google Shape;54445;p25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46" name="Google Shape;54446;p25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tse3.mm.bing.net/th?id=OIP.FrUxQ_EYdj52DokqLCZ2vAHaDf&amp;pid=Api&amp;P=0&amp;w=358&amp;h=169" id="54447" name="Google Shape;5444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725" y="2148479"/>
            <a:ext cx="13760854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51" name="Shape 5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52" name="Google Shape;54452;p26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453" name="Google Shape;54453;p26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54" name="Google Shape;54454;p26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image.slidesharecdn.com/government-170504115032/95/government-2-638.jpg?cb=1493898651" id="54455" name="Google Shape;544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00" y="1605553"/>
            <a:ext cx="9524999" cy="715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59" name="Shape 5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0" name="Google Shape;54460;p27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qph.fs.quoracdn.net/main-qimg-5c31d2bcdada03965b2ba53c15daa9ae" id="54461" name="Google Shape;544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950" y="2180332"/>
            <a:ext cx="10953750" cy="7114481"/>
          </a:xfrm>
          <a:prstGeom prst="rect">
            <a:avLst/>
          </a:prstGeom>
          <a:noFill/>
          <a:ln>
            <a:noFill/>
          </a:ln>
        </p:spPr>
      </p:pic>
      <p:sp>
        <p:nvSpPr>
          <p:cNvPr id="54462" name="Google Shape;54462;p27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63" name="Google Shape;54463;p27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67" name="Shape 5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8" name="Google Shape;54468;p28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469" name="Google Shape;54469;p28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70" name="Google Shape;54470;p28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civilserviceindia.com/subject/General-Studies/notes/images/separation-of-power.png" id="54471" name="Google Shape;544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1" y="1638300"/>
            <a:ext cx="12233541" cy="799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75" name="Shape 54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" name="Google Shape;54476;p29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477" name="Google Shape;54477;p29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78" name="Google Shape;54478;p29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82" name="Shape 5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83" name="Google Shape;54483;p30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484" name="Google Shape;54484;p30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85" name="Google Shape;54485;p30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exampariksha.com/wp-content/uploads/2014/11/fereral-vs-unitary-systems.jpg" id="54486" name="Google Shape;544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1218" y="744302"/>
            <a:ext cx="10599082" cy="870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90" name="Shape 5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91" name="Google Shape;54491;p31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descr="http://www.studiestoday.com/sites/default/files/mcqsimages/A2.JPG" id="54492" name="Google Shape;54492;p3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93" name="Google Shape;54493;p31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494" name="Google Shape;54494;p31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98" name="Shape 54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99" name="Google Shape;54499;p32"/>
          <p:cNvSpPr txBox="1"/>
          <p:nvPr>
            <p:ph idx="12" type="sldNum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/19</a:t>
            </a:r>
            <a:endParaRPr/>
          </a:p>
        </p:txBody>
      </p:sp>
      <p:sp>
        <p:nvSpPr>
          <p:cNvPr id="54500" name="Google Shape;54500;p32"/>
          <p:cNvSpPr txBox="1"/>
          <p:nvPr>
            <p:ph idx="10" type="dt"/>
          </p:nvPr>
        </p:nvSpPr>
        <p:spPr>
          <a:xfrm>
            <a:off x="381000" y="959352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solidFill>
                  <a:schemeClr val="dk1"/>
                </a:solidFill>
              </a:rPr>
              <a:t>10/5/2021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4501" name="Google Shape;54501;p32"/>
          <p:cNvSpPr txBox="1"/>
          <p:nvPr>
            <p:ph idx="11" type="ftr"/>
          </p:nvPr>
        </p:nvSpPr>
        <p:spPr>
          <a:xfrm>
            <a:off x="3848100" y="9639300"/>
            <a:ext cx="8724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GRADE-VI/THE EARLY KINGDOMS/HISTORY/Mrs Sujatha/SOCIAL SCIENCE/SNS ACADEMY</a:t>
            </a:r>
            <a:endParaRPr b="1"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